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336" r:id="rId3"/>
    <p:sldId id="337" r:id="rId4"/>
    <p:sldId id="338" r:id="rId5"/>
    <p:sldId id="339" r:id="rId6"/>
    <p:sldId id="313" r:id="rId7"/>
    <p:sldId id="316" r:id="rId8"/>
    <p:sldId id="328" r:id="rId9"/>
    <p:sldId id="317" r:id="rId10"/>
    <p:sldId id="325" r:id="rId11"/>
    <p:sldId id="327" r:id="rId12"/>
    <p:sldId id="326" r:id="rId13"/>
    <p:sldId id="330" r:id="rId14"/>
    <p:sldId id="304" r:id="rId15"/>
    <p:sldId id="307" r:id="rId16"/>
    <p:sldId id="309" r:id="rId17"/>
    <p:sldId id="310" r:id="rId18"/>
    <p:sldId id="329" r:id="rId19"/>
    <p:sldId id="334" r:id="rId20"/>
    <p:sldId id="335" r:id="rId21"/>
    <p:sldId id="331" r:id="rId22"/>
    <p:sldId id="332" r:id="rId23"/>
    <p:sldId id="333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C9A8-E131-4B95-9888-509F6BB343E4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43752-3282-4C73-BAD5-96436793D5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825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ca-ES" b="1"/>
              <a:t>Taller 01: Reflexió organitzativa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9592" y="3886200"/>
            <a:ext cx="5896744" cy="1752600"/>
          </a:xfrm>
        </p:spPr>
        <p:txBody>
          <a:bodyPr/>
          <a:lstStyle/>
          <a:p>
            <a:pPr algn="r"/>
            <a:r>
              <a:rPr lang="ca-ES"/>
              <a:t>29 </a:t>
            </a:r>
            <a:r>
              <a:rPr lang="ca-ES" dirty="0"/>
              <a:t>d’abril </a:t>
            </a:r>
            <a:r>
              <a:rPr lang="ca-ES"/>
              <a:t>de 2019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229200"/>
            <a:ext cx="5313065" cy="10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4" y="126876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8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395536" y="1412776"/>
            <a:ext cx="835292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Com volem estar treballant entre nosaltres?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Què necessitem per generar un espai de confiança i complicitat?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Quins compromisos adquirim per garantir un bon clima de treball?</a:t>
            </a:r>
          </a:p>
          <a:p>
            <a:pPr lvl="0" algn="just"/>
            <a:endParaRPr lang="ca-ES" sz="2400" dirty="0"/>
          </a:p>
        </p:txBody>
      </p:sp>
      <p:pic>
        <p:nvPicPr>
          <p:cNvPr id="7" name="Imat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3040823" cy="22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/>
              <a:t>Aliança </a:t>
            </a:r>
            <a:r>
              <a:rPr lang="ca-ES" sz="3600" b="1"/>
              <a:t>de treball (I)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988840"/>
            <a:ext cx="83529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000" dirty="0"/>
              <a:t>Trajectòria: partim d’un projecte d’èxit. Reconeixement i aprenentatge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000" dirty="0"/>
              <a:t>Som en un espai de laboratori, d’experimentació. No tenir por a fer propostes. </a:t>
            </a:r>
            <a:r>
              <a:rPr lang="ca-ES" sz="2000"/>
              <a:t>El procés de reflexió no </a:t>
            </a:r>
            <a:r>
              <a:rPr lang="ca-ES" sz="2000" dirty="0"/>
              <a:t>ha de perjudicar a ningú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000" dirty="0"/>
              <a:t>Buscant consensos, però sense ser imprescindible. Cadascú tindrà vivència subjectiva i no cal anar a convèncer l’altre 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000" dirty="0"/>
              <a:t>Mirant d’integrar visions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000" dirty="0"/>
              <a:t>Les visions diferents enriqueixen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000" dirty="0"/>
              <a:t>No donar les coses per fet, per sabudes, per assentades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000" dirty="0"/>
              <a:t>Els aspectes a millorar els veiem com una oportunitat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426229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/>
              <a:t>Aliança de treball (II)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988840"/>
            <a:ext cx="8352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Parlem des del respecte</a:t>
            </a:r>
            <a:r>
              <a:rPr lang="ca-ES" sz="2400"/>
              <a:t>, l’empatia i l’escolta </a:t>
            </a:r>
            <a:r>
              <a:rPr lang="ca-ES" sz="2400" dirty="0"/>
              <a:t>activa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Totes les opinions tenen el mateix valor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/>
              <a:t>Evitem jutjar els companys/es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/>
              <a:t>Ningú </a:t>
            </a:r>
            <a:r>
              <a:rPr lang="ca-ES" sz="2400" dirty="0"/>
              <a:t>s’equivoca: espai de confiança i seguretat per opinar, qüestionar, proposar, etc.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Parlem de fets, actituds i comportaments; no de persones concretes</a:t>
            </a:r>
          </a:p>
          <a:p>
            <a:pPr marL="457200" indent="-457200" algn="just"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/>
              <a:t>Evitem </a:t>
            </a:r>
            <a:r>
              <a:rPr lang="ca-ES" sz="2400" dirty="0"/>
              <a:t>justificar-nos</a:t>
            </a:r>
          </a:p>
          <a:p>
            <a:pPr algn="just">
              <a:spcBef>
                <a:spcPts val="800"/>
              </a:spcBef>
              <a:spcAft>
                <a:spcPts val="600"/>
              </a:spcAft>
              <a:buSzPct val="45000"/>
            </a:pP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41995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/>
              <a:t>Aliança de treball (III)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988840"/>
            <a:ext cx="8352928" cy="566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Treballem des d’una visió global. No venim a representar cap col·lectiu. L’objectiu es contrastar les diferents veus per genera un treball conjunt</a:t>
            </a:r>
          </a:p>
          <a:p>
            <a:pPr lvl="0" algn="just">
              <a:lnSpc>
                <a:spcPct val="120000"/>
              </a:lnSpc>
            </a:pPr>
            <a:endParaRPr lang="ca-ES" sz="2400" dirty="0"/>
          </a:p>
          <a:p>
            <a:pPr marL="457200" indent="-45720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SzPct val="45000"/>
              <a:buFont typeface="Arial"/>
              <a:buChar char="•"/>
            </a:pPr>
            <a:r>
              <a:rPr lang="ca-ES" sz="2400" dirty="0"/>
              <a:t>No cal una anàlisi totalment exhaustiva, volem compartir i contrastar les visions, les percepcions i les mirades dels diferents membres del grup</a:t>
            </a:r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25049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ca-ES" dirty="0"/>
              <a:t>Treball en grups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9592" y="3886200"/>
            <a:ext cx="6400800" cy="1752600"/>
          </a:xfrm>
        </p:spPr>
        <p:txBody>
          <a:bodyPr/>
          <a:lstStyle/>
          <a:p>
            <a:pPr algn="r"/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229200"/>
            <a:ext cx="5313065" cy="10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4" y="126876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3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9087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/>
              <a:t>Síntesis</a:t>
            </a:r>
            <a:endParaRPr lang="ca-ES" b="1" dirty="0"/>
          </a:p>
        </p:txBody>
      </p:sp>
      <p:sp>
        <p:nvSpPr>
          <p:cNvPr id="3" name="2 Elipse"/>
          <p:cNvSpPr/>
          <p:nvPr/>
        </p:nvSpPr>
        <p:spPr>
          <a:xfrm>
            <a:off x="768809" y="2204864"/>
            <a:ext cx="202791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Elipse"/>
          <p:cNvSpPr/>
          <p:nvPr/>
        </p:nvSpPr>
        <p:spPr>
          <a:xfrm>
            <a:off x="765280" y="2599432"/>
            <a:ext cx="202791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765279" y="2995476"/>
            <a:ext cx="202791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Elipse"/>
          <p:cNvSpPr/>
          <p:nvPr/>
        </p:nvSpPr>
        <p:spPr>
          <a:xfrm>
            <a:off x="768811" y="3391520"/>
            <a:ext cx="202791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Elipse"/>
          <p:cNvSpPr/>
          <p:nvPr/>
        </p:nvSpPr>
        <p:spPr>
          <a:xfrm>
            <a:off x="769267" y="3789040"/>
            <a:ext cx="202791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Elipse"/>
          <p:cNvSpPr/>
          <p:nvPr/>
        </p:nvSpPr>
        <p:spPr>
          <a:xfrm>
            <a:off x="769267" y="4149080"/>
            <a:ext cx="202791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Elipse"/>
          <p:cNvSpPr/>
          <p:nvPr/>
        </p:nvSpPr>
        <p:spPr>
          <a:xfrm>
            <a:off x="769267" y="4581128"/>
            <a:ext cx="202791" cy="2160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Elipse"/>
          <p:cNvSpPr/>
          <p:nvPr/>
        </p:nvSpPr>
        <p:spPr>
          <a:xfrm>
            <a:off x="768809" y="4941168"/>
            <a:ext cx="202791" cy="21602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768809" y="5301208"/>
            <a:ext cx="202791" cy="21602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Elipse"/>
          <p:cNvSpPr/>
          <p:nvPr/>
        </p:nvSpPr>
        <p:spPr>
          <a:xfrm>
            <a:off x="3779912" y="2564904"/>
            <a:ext cx="274799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Elipse"/>
          <p:cNvSpPr/>
          <p:nvPr/>
        </p:nvSpPr>
        <p:spPr>
          <a:xfrm>
            <a:off x="3779912" y="3717032"/>
            <a:ext cx="274799" cy="288032"/>
          </a:xfrm>
          <a:prstGeom prst="ellipse">
            <a:avLst/>
          </a:prstGeom>
          <a:solidFill>
            <a:srgbClr val="198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21 Elipse"/>
          <p:cNvSpPr/>
          <p:nvPr/>
        </p:nvSpPr>
        <p:spPr>
          <a:xfrm>
            <a:off x="3779912" y="4869160"/>
            <a:ext cx="274799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Cerrar llave"/>
          <p:cNvSpPr/>
          <p:nvPr/>
        </p:nvSpPr>
        <p:spPr>
          <a:xfrm>
            <a:off x="2987824" y="2204864"/>
            <a:ext cx="130783" cy="1006636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Cerrar llave"/>
          <p:cNvSpPr/>
          <p:nvPr/>
        </p:nvSpPr>
        <p:spPr>
          <a:xfrm>
            <a:off x="3001057" y="3356992"/>
            <a:ext cx="130783" cy="1006636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24 Cerrar llave"/>
          <p:cNvSpPr/>
          <p:nvPr/>
        </p:nvSpPr>
        <p:spPr>
          <a:xfrm>
            <a:off x="3001057" y="4510596"/>
            <a:ext cx="130783" cy="1006636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Flecha derecha"/>
          <p:cNvSpPr/>
          <p:nvPr/>
        </p:nvSpPr>
        <p:spPr>
          <a:xfrm>
            <a:off x="3347864" y="2564904"/>
            <a:ext cx="288032" cy="250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26 Flecha derecha"/>
          <p:cNvSpPr/>
          <p:nvPr/>
        </p:nvSpPr>
        <p:spPr>
          <a:xfrm>
            <a:off x="3347864" y="3717032"/>
            <a:ext cx="288032" cy="250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27 Flecha derecha"/>
          <p:cNvSpPr/>
          <p:nvPr/>
        </p:nvSpPr>
        <p:spPr>
          <a:xfrm>
            <a:off x="3347864" y="4869160"/>
            <a:ext cx="288032" cy="250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204864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995936" y="15567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/>
              <a:t>Síntesi de 3 triades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139952" y="241217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6 persones </a:t>
            </a:r>
          </a:p>
          <a:p>
            <a:r>
              <a:rPr lang="ca-ES" sz="1400">
                <a:sym typeface="Wingdings" panose="05000000000000000000" pitchFamily="2" charset="2"/>
              </a:rPr>
              <a:t> 1 portaveu</a:t>
            </a:r>
            <a:endParaRPr lang="ca-ES"/>
          </a:p>
        </p:txBody>
      </p:sp>
      <p:sp>
        <p:nvSpPr>
          <p:cNvPr id="43" name="42 CuadroTexto"/>
          <p:cNvSpPr txBox="1"/>
          <p:nvPr/>
        </p:nvSpPr>
        <p:spPr>
          <a:xfrm>
            <a:off x="1403648" y="16915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/>
              <a:t>3 repr/grup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107504" y="16915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/>
              <a:t>9 grups</a:t>
            </a:r>
          </a:p>
        </p:txBody>
      </p:sp>
      <p:sp>
        <p:nvSpPr>
          <p:cNvPr id="46" name="45 Cerrar llave"/>
          <p:cNvSpPr/>
          <p:nvPr/>
        </p:nvSpPr>
        <p:spPr>
          <a:xfrm>
            <a:off x="5714833" y="2566380"/>
            <a:ext cx="130783" cy="2590812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46 Flecha derecha"/>
          <p:cNvSpPr/>
          <p:nvPr/>
        </p:nvSpPr>
        <p:spPr>
          <a:xfrm>
            <a:off x="5940152" y="3743454"/>
            <a:ext cx="216024" cy="178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39 CuadroTexto"/>
          <p:cNvSpPr txBox="1"/>
          <p:nvPr/>
        </p:nvSpPr>
        <p:spPr>
          <a:xfrm>
            <a:off x="6156176" y="36357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PLENARI</a:t>
            </a:r>
          </a:p>
          <a:p>
            <a:endParaRPr lang="ca-ES"/>
          </a:p>
        </p:txBody>
      </p:sp>
      <p:sp>
        <p:nvSpPr>
          <p:cNvPr id="49" name="48 CuadroTexto"/>
          <p:cNvSpPr txBox="1"/>
          <p:nvPr/>
        </p:nvSpPr>
        <p:spPr>
          <a:xfrm>
            <a:off x="5868144" y="15567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/>
              <a:t>Posada en comú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7524328" y="1556792"/>
            <a:ext cx="161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/>
              <a:t>Síntesi final del Taller 1</a:t>
            </a:r>
          </a:p>
          <a:p>
            <a:pPr algn="ctr"/>
            <a:r>
              <a:rPr lang="ca-ES"/>
              <a:t>abans Taller 2</a:t>
            </a:r>
          </a:p>
        </p:txBody>
      </p:sp>
      <p:sp>
        <p:nvSpPr>
          <p:cNvPr id="52" name="51 Elipse"/>
          <p:cNvSpPr/>
          <p:nvPr/>
        </p:nvSpPr>
        <p:spPr>
          <a:xfrm>
            <a:off x="7964097" y="3502150"/>
            <a:ext cx="101853" cy="1080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52 Elipse"/>
          <p:cNvSpPr/>
          <p:nvPr/>
        </p:nvSpPr>
        <p:spPr>
          <a:xfrm>
            <a:off x="7967437" y="3689448"/>
            <a:ext cx="101853" cy="10801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53 Elipse"/>
          <p:cNvSpPr/>
          <p:nvPr/>
        </p:nvSpPr>
        <p:spPr>
          <a:xfrm>
            <a:off x="7964097" y="3879050"/>
            <a:ext cx="101853" cy="1080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54 Elipse"/>
          <p:cNvSpPr/>
          <p:nvPr/>
        </p:nvSpPr>
        <p:spPr>
          <a:xfrm>
            <a:off x="8175480" y="3499532"/>
            <a:ext cx="101853" cy="1080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6" name="55 Elipse"/>
          <p:cNvSpPr/>
          <p:nvPr/>
        </p:nvSpPr>
        <p:spPr>
          <a:xfrm>
            <a:off x="8167405" y="3689448"/>
            <a:ext cx="101853" cy="10801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7" name="56 Elipse"/>
          <p:cNvSpPr/>
          <p:nvPr/>
        </p:nvSpPr>
        <p:spPr>
          <a:xfrm>
            <a:off x="8166436" y="3897052"/>
            <a:ext cx="101853" cy="108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57 Elipse"/>
          <p:cNvSpPr/>
          <p:nvPr/>
        </p:nvSpPr>
        <p:spPr>
          <a:xfrm>
            <a:off x="8361377" y="3504676"/>
            <a:ext cx="101853" cy="1080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" name="58 Elipse"/>
          <p:cNvSpPr/>
          <p:nvPr/>
        </p:nvSpPr>
        <p:spPr>
          <a:xfrm>
            <a:off x="8361376" y="3700506"/>
            <a:ext cx="101853" cy="10801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59 Elipse"/>
          <p:cNvSpPr/>
          <p:nvPr/>
        </p:nvSpPr>
        <p:spPr>
          <a:xfrm>
            <a:off x="8361374" y="3897052"/>
            <a:ext cx="101853" cy="10801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8" name="47 CuadroTexto"/>
          <p:cNvSpPr txBox="1"/>
          <p:nvPr/>
        </p:nvSpPr>
        <p:spPr>
          <a:xfrm>
            <a:off x="7668344" y="42013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9 escrivans</a:t>
            </a:r>
          </a:p>
        </p:txBody>
      </p:sp>
      <p:sp>
        <p:nvSpPr>
          <p:cNvPr id="50" name="49 Elipse"/>
          <p:cNvSpPr/>
          <p:nvPr/>
        </p:nvSpPr>
        <p:spPr>
          <a:xfrm>
            <a:off x="7812360" y="3347410"/>
            <a:ext cx="82809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62" name="61 Conector recto"/>
          <p:cNvCxnSpPr/>
          <p:nvPr/>
        </p:nvCxnSpPr>
        <p:spPr>
          <a:xfrm>
            <a:off x="7452320" y="2132856"/>
            <a:ext cx="0" cy="3357954"/>
          </a:xfrm>
          <a:prstGeom prst="line">
            <a:avLst/>
          </a:prstGeom>
          <a:ln w="381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Flecha derecha"/>
          <p:cNvSpPr/>
          <p:nvPr/>
        </p:nvSpPr>
        <p:spPr>
          <a:xfrm>
            <a:off x="7092280" y="3754512"/>
            <a:ext cx="216024" cy="178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1" name="60 CuadroTexto"/>
          <p:cNvSpPr txBox="1"/>
          <p:nvPr/>
        </p:nvSpPr>
        <p:spPr>
          <a:xfrm>
            <a:off x="1187624" y="2591326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1187624" y="2996952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187624" y="3383414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200857" y="3743454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200857" y="4103494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1200857" y="4509120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1200857" y="4895582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1200857" y="5255622"/>
            <a:ext cx="195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/>
              <a:t>Facilitador+escrivà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4139952" y="356430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6 persones </a:t>
            </a:r>
          </a:p>
          <a:p>
            <a:r>
              <a:rPr lang="ca-ES" sz="1400">
                <a:sym typeface="Wingdings" panose="05000000000000000000" pitchFamily="2" charset="2"/>
              </a:rPr>
              <a:t> 1 portaveu</a:t>
            </a:r>
            <a:endParaRPr lang="ca-ES"/>
          </a:p>
        </p:txBody>
      </p:sp>
      <p:sp>
        <p:nvSpPr>
          <p:cNvPr id="72" name="71 CuadroTexto"/>
          <p:cNvSpPr txBox="1"/>
          <p:nvPr/>
        </p:nvSpPr>
        <p:spPr>
          <a:xfrm>
            <a:off x="4139952" y="471643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6 persones </a:t>
            </a:r>
          </a:p>
          <a:p>
            <a:r>
              <a:rPr lang="ca-ES" sz="1400">
                <a:sym typeface="Wingdings" panose="05000000000000000000" pitchFamily="2" charset="2"/>
              </a:rPr>
              <a:t> 1 portaveu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319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/>
              <a:t>Persones facilitadores: 1/grup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988840"/>
            <a:ext cx="83529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dirty="0"/>
              <a:t>Vetllar pel bon funcionament del treball en grup</a:t>
            </a:r>
          </a:p>
          <a:p>
            <a:pPr lvl="0"/>
            <a:endParaRPr lang="ca-ES" sz="2800" dirty="0"/>
          </a:p>
          <a:p>
            <a:pPr lvl="0"/>
            <a:r>
              <a:rPr lang="ca-ES" sz="2800" dirty="0"/>
              <a:t>Dinamitzar el treball dels grups: afavorir la participació, la gestió del temps</a:t>
            </a:r>
            <a:r>
              <a:rPr lang="ca-ES" sz="2800"/>
              <a:t>, etc</a:t>
            </a:r>
          </a:p>
          <a:p>
            <a:pPr lvl="0"/>
            <a:endParaRPr lang="ca-ES" sz="2800"/>
          </a:p>
          <a:p>
            <a:pPr lvl="0"/>
            <a:r>
              <a:rPr lang="ca-ES" sz="2800"/>
              <a:t>Garantir que es recullen i sintetitzen les conclusions del grup de treball per escrit (DINA-3)</a:t>
            </a:r>
          </a:p>
          <a:p>
            <a:pPr lvl="0"/>
            <a:endParaRPr lang="ca-ES" sz="2800"/>
          </a:p>
          <a:p>
            <a:pPr lvl="0"/>
            <a:r>
              <a:rPr lang="ca-ES" sz="2800"/>
              <a:t>Col·laborar a l’hora de fer la síntesi de les tríades.</a:t>
            </a:r>
            <a:endParaRPr lang="ca-ES" sz="2800" dirty="0"/>
          </a:p>
          <a:p>
            <a:pPr lvl="0"/>
            <a:endParaRPr lang="ca-ES" sz="2800" dirty="0"/>
          </a:p>
          <a:p>
            <a:pPr lvl="0"/>
            <a:endParaRPr lang="ca-ES" sz="2800" dirty="0"/>
          </a:p>
          <a:p>
            <a:pPr lvl="0"/>
            <a:endParaRPr lang="ca-ES" sz="28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31091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/>
              <a:t>Persones Escrivanes: 1/grup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988840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dirty="0"/>
              <a:t>Elaborar un síntesi general de conclusions del treball del grup (ordinador)</a:t>
            </a:r>
          </a:p>
          <a:p>
            <a:pPr lvl="0"/>
            <a:endParaRPr lang="ca-ES" sz="2800" dirty="0"/>
          </a:p>
          <a:p>
            <a:r>
              <a:rPr lang="ca-ES" sz="2800" dirty="0"/>
              <a:t>Un cop finalitzat el taller (conjuntament tots els escrivans), elaborar un síntesi general conjunta de tots els grups</a:t>
            </a:r>
            <a:endParaRPr lang="es-ES_tradnl" sz="2800" dirty="0"/>
          </a:p>
          <a:p>
            <a:pPr lvl="0"/>
            <a:endParaRPr lang="es-ES_tradnl" sz="2800" dirty="0"/>
          </a:p>
          <a:p>
            <a:pPr lvl="0"/>
            <a:r>
              <a:rPr lang="ca-ES" sz="2800" dirty="0"/>
              <a:t>Presentar la síntesi general de conclusions durant el següent taller</a:t>
            </a:r>
            <a:endParaRPr lang="es-ES_tradnl" sz="28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62826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/>
              <a:t>Persones portaveu de cada tríada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988840"/>
            <a:ext cx="835292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/>
              <a:t>Fer de portaveu del treball realitzat per les tríades a l’hora de fer la posada en comú en plenari (en col·laboració amb altres persones del grup si ho veieu necessari).</a:t>
            </a:r>
          </a:p>
          <a:p>
            <a:pPr lvl="0"/>
            <a:endParaRPr lang="ca-ES" sz="2800"/>
          </a:p>
          <a:p>
            <a:pPr lvl="0"/>
            <a:endParaRPr lang="ca-ES" sz="2800"/>
          </a:p>
          <a:p>
            <a:pPr lvl="0"/>
            <a:endParaRPr lang="ca-ES" sz="2800"/>
          </a:p>
          <a:p>
            <a:pPr lvl="0"/>
            <a:endParaRPr lang="es-ES_tradnl" sz="2800"/>
          </a:p>
          <a:p>
            <a:pPr lvl="0"/>
            <a:endParaRPr lang="ca-ES" sz="2800"/>
          </a:p>
          <a:p>
            <a:pPr lvl="0"/>
            <a:endParaRPr lang="ca-ES" sz="2800" dirty="0"/>
          </a:p>
          <a:p>
            <a:pPr lvl="0"/>
            <a:endParaRPr lang="ca-ES" sz="2800" dirty="0"/>
          </a:p>
          <a:p>
            <a:pPr lvl="0"/>
            <a:endParaRPr lang="ca-ES" sz="2800" dirty="0"/>
          </a:p>
          <a:p>
            <a:pPr lvl="0"/>
            <a:endParaRPr lang="ca-ES" sz="28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05224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/>
              <a:t>Eines de facilitació 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419872" y="486916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dirty="0"/>
              <a:t>Gestió del temps</a:t>
            </a:r>
          </a:p>
          <a:p>
            <a:pPr lvl="0"/>
            <a:endParaRPr lang="ca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365104"/>
            <a:ext cx="2088232" cy="200574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899592" y="1988840"/>
            <a:ext cx="2088231" cy="2308472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3491880" y="249289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dirty="0"/>
              <a:t>Participació</a:t>
            </a:r>
          </a:p>
          <a:p>
            <a:pPr lvl="0"/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277868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es-ES" dirty="0"/>
              <a:t>¿Qué queremos conseguir con este proceso?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9592" y="3886200"/>
            <a:ext cx="6400800" cy="1752600"/>
          </a:xfrm>
        </p:spPr>
        <p:txBody>
          <a:bodyPr/>
          <a:lstStyle/>
          <a:p>
            <a:pPr algn="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229200"/>
            <a:ext cx="5313065" cy="10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4" y="126876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5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/>
              <a:t>Eines de facilitació 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419872" y="249289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dirty="0"/>
              <a:t>Visió global</a:t>
            </a:r>
          </a:p>
          <a:p>
            <a:pPr lvl="0"/>
            <a:endParaRPr lang="ca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916832"/>
            <a:ext cx="2185162" cy="22388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365104"/>
            <a:ext cx="2119130" cy="2196604"/>
          </a:xfrm>
          <a:prstGeom prst="rect">
            <a:avLst/>
          </a:prstGeom>
        </p:spPr>
      </p:pic>
      <p:sp>
        <p:nvSpPr>
          <p:cNvPr id="8" name="1 CuadroTexto"/>
          <p:cNvSpPr txBox="1"/>
          <p:nvPr/>
        </p:nvSpPr>
        <p:spPr>
          <a:xfrm>
            <a:off x="3563888" y="486916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dirty="0"/>
              <a:t>Concreció</a:t>
            </a:r>
          </a:p>
          <a:p>
            <a:pPr lvl="0"/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412490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/>
              <a:t>Ideas sencillas sobre dinámica de funcionamiento, organización y gestión</a:t>
            </a:r>
            <a:endParaRPr lang="ca-ES" sz="2000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77281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dirty="0"/>
              <a:t>Como principio, siempre es bueno que las personas y los equipos trabajen con los más altos grados de autonomía y autogestión. </a:t>
            </a:r>
          </a:p>
          <a:p>
            <a:pPr lvl="1"/>
            <a:r>
              <a:rPr lang="es-ES" i="1" dirty="0"/>
              <a:t>¿Vemos casos en nuestro día a día en los que la autonomía y la autogestión están limitadas? ¿Qué necesitamos para asumir mayor autogestión?</a:t>
            </a:r>
          </a:p>
          <a:p>
            <a:pPr marL="514350" lvl="0" indent="-514350">
              <a:buFont typeface="+mj-lt"/>
              <a:buAutoNum type="arabicPeriod"/>
            </a:pPr>
            <a:endParaRPr lang="ca-ES" dirty="0"/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Cuanto más cerca esté la decisión del “lugar donde ocurren las cosas”, mejor. (“Decisiones pegadas a la realidad”). </a:t>
            </a:r>
          </a:p>
          <a:p>
            <a:pPr lvl="1"/>
            <a:r>
              <a:rPr lang="es-ES" i="1" dirty="0"/>
              <a:t>¿Hay casos en los que la decisión se aleja de forma “artificial” de donde se ha de aplicar? ¿Por qué sucede? ¿Se nos ocurren formas de mejorarlo?</a:t>
            </a:r>
            <a:r>
              <a:rPr lang="es-ES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endParaRPr lang="ca-ES" dirty="0"/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Como principio también, son necesarias formas de comunicación e información adecuadas. De lo contrario, se producen todo tipo de problemas (descoordinación...). </a:t>
            </a:r>
          </a:p>
          <a:p>
            <a:pPr lvl="1"/>
            <a:r>
              <a:rPr lang="es-ES" i="1" dirty="0"/>
              <a:t>¿Observamos problemas de descoordinación, duplicidades, etc.? ¿Problemas de falta de comunicación?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85480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395536" y="177281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s-ES" dirty="0"/>
              <a:t>La comunicación es la base, la materia prima y la energía del trabajo en cualquier organización. </a:t>
            </a:r>
          </a:p>
          <a:p>
            <a:pPr lvl="1"/>
            <a:r>
              <a:rPr lang="es-ES" i="1" dirty="0"/>
              <a:t>¿Somos capaces de identificar en la organización momentos, foros y espacios de mucha energía comunicativa y otros en los que falla?</a:t>
            </a:r>
            <a:r>
              <a:rPr lang="es-ES" dirty="0"/>
              <a:t> </a:t>
            </a:r>
          </a:p>
          <a:p>
            <a:pPr marL="514350" lvl="0" indent="-514350">
              <a:buFont typeface="+mj-lt"/>
              <a:buAutoNum type="arabicPeriod" startAt="4"/>
            </a:pPr>
            <a:endParaRPr lang="ca-ES" dirty="0"/>
          </a:p>
          <a:p>
            <a:pPr marL="514350" lvl="0" indent="-514350">
              <a:buFont typeface="+mj-lt"/>
              <a:buAutoNum type="arabicPeriod" startAt="4"/>
            </a:pPr>
            <a:r>
              <a:rPr lang="es-ES" dirty="0"/>
              <a:t>La comunicación es lo que hace posible pasar de un trabajo mecánico a un trabajo con mucho mayor potencial. La potencia de la organización no está en la suma de tareas realizadas por individuos aislados, sino en el plus de la cooperación. </a:t>
            </a:r>
            <a:r>
              <a:rPr lang="es-ES" i="1" dirty="0"/>
              <a:t>¿Tienen significado estas ideas para nosotros/as?</a:t>
            </a:r>
          </a:p>
          <a:p>
            <a:pPr marL="514350" lvl="0" indent="-514350">
              <a:buFont typeface="+mj-lt"/>
              <a:buAutoNum type="arabicPeriod" startAt="4"/>
            </a:pPr>
            <a:endParaRPr lang="ca-ES" dirty="0"/>
          </a:p>
          <a:p>
            <a:pPr marL="514350" lvl="0" indent="-514350">
              <a:buFont typeface="+mj-lt"/>
              <a:buAutoNum type="arabicPeriod" startAt="4"/>
            </a:pPr>
            <a:r>
              <a:rPr lang="es-ES" dirty="0"/>
              <a:t>A mayor autonomía y autogestión (Punto 1) más necesidad de una red de comunicación e información (Punto 3). </a:t>
            </a:r>
          </a:p>
          <a:p>
            <a:pPr lvl="1"/>
            <a:r>
              <a:rPr lang="es-ES" i="1" dirty="0"/>
              <a:t>¿Se nos ocurren casos en los que la autonomía y la autogestión no han funcionado por falta de comunicación y coordinación?</a:t>
            </a:r>
            <a:r>
              <a:rPr lang="es-ES" dirty="0"/>
              <a:t> </a:t>
            </a:r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112474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/>
              <a:t>Ideas sencillas sobre dinámica de funcionamiento, organización y gestión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75513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395536" y="177281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7"/>
            </a:pPr>
            <a:r>
              <a:rPr lang="es-ES" dirty="0"/>
              <a:t>La comunicación incluye información, pero es mucho más. </a:t>
            </a:r>
          </a:p>
          <a:p>
            <a:pPr lvl="1"/>
            <a:r>
              <a:rPr lang="es-ES" i="1" dirty="0"/>
              <a:t>¿Tenemos carencias informativas en el día a día? ¿Y de comunicación?</a:t>
            </a:r>
            <a:r>
              <a:rPr lang="es-ES" dirty="0"/>
              <a:t> </a:t>
            </a:r>
          </a:p>
          <a:p>
            <a:pPr marL="514350" lvl="0" indent="-514350">
              <a:buFont typeface="+mj-lt"/>
              <a:buAutoNum type="arabicPeriod" startAt="7"/>
            </a:pPr>
            <a:endParaRPr lang="ca-ES" dirty="0"/>
          </a:p>
          <a:p>
            <a:pPr marL="514350" lvl="0" indent="-514350">
              <a:buFont typeface="+mj-lt"/>
              <a:buAutoNum type="arabicPeriod" startAt="7"/>
            </a:pPr>
            <a:r>
              <a:rPr lang="es-ES" dirty="0"/>
              <a:t>Gestión es “hacer que ocurran las cosas”. Las cosas que hemos definido como estratégicas, necesarias, importantes... Todas las personas podemos ayudar a que “ocurran las cosas”. </a:t>
            </a:r>
          </a:p>
          <a:p>
            <a:pPr lvl="1"/>
            <a:r>
              <a:rPr lang="es-ES" i="1" dirty="0"/>
              <a:t>¿Cómo caería esta definición de la gestión en nuestra organización? ¿Somos una organización en la que las personas quieren “librarse” de cualquier tipo de responsabilidad o somos una organización de personas comprometidas e implicadas?</a:t>
            </a:r>
          </a:p>
          <a:p>
            <a:pPr marL="514350" lvl="0" indent="-514350">
              <a:buFont typeface="+mj-lt"/>
              <a:buAutoNum type="arabicPeriod" startAt="7"/>
            </a:pPr>
            <a:endParaRPr lang="ca-ES" dirty="0"/>
          </a:p>
          <a:p>
            <a:pPr marL="514350" lvl="0" indent="-514350">
              <a:buFont typeface="+mj-lt"/>
              <a:buAutoNum type="arabicPeriod" startAt="7"/>
            </a:pPr>
            <a:r>
              <a:rPr lang="es-ES" dirty="0"/>
              <a:t>La capacidad de una organización está limitada por su capacidad de gestión. Cuantas más personas gestionando, más capacidad. </a:t>
            </a:r>
          </a:p>
          <a:p>
            <a:pPr lvl="1"/>
            <a:r>
              <a:rPr lang="es-ES" i="1" dirty="0"/>
              <a:t>Imaginemos cómo puede aumentar la capacidad de una organización (de nuestra organización) si desplegamos la capacidad de gestión a todos los niveles y personas.</a:t>
            </a:r>
            <a:endParaRPr lang="ca-ES" sz="3600" dirty="0"/>
          </a:p>
          <a:p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112474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/>
              <a:t>Ideas sencillas sobre dinámica de funcionamiento, organización y gestión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423449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395536" y="2204864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/>
              <a:t>Hoy iniciamos un proceso: </a:t>
            </a:r>
            <a:r>
              <a:rPr lang="es-ES" sz="2400" b="1" dirty="0"/>
              <a:t>pensar sobre cómo trabajamos y nos organizamos.</a:t>
            </a:r>
          </a:p>
          <a:p>
            <a:pPr lvl="0" algn="just"/>
            <a:endParaRPr lang="es-ES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No será una reflexión individual (autoexamen), lo importante será cómo afecta lo que yo hago a otras, y al revés.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Mirada amplia: recoger lo más relevante de la organización.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Miembros Grupo Motor: esfuerzo en describir “lo que pasa” en la organización.</a:t>
            </a:r>
            <a:endParaRPr lang="es-ES" sz="3200" dirty="0"/>
          </a:p>
          <a:p>
            <a:endParaRPr lang="ca-ES" sz="1600" dirty="0"/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ABFA80D9-F889-4E7F-B213-9583515B6BDB}"/>
              </a:ext>
            </a:extLst>
          </p:cNvPr>
          <p:cNvSpPr txBox="1"/>
          <p:nvPr/>
        </p:nvSpPr>
        <p:spPr>
          <a:xfrm>
            <a:off x="395536" y="1124744"/>
            <a:ext cx="820891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a-ES" sz="3200" b="1" dirty="0"/>
              <a:t>¿</a:t>
            </a:r>
            <a:r>
              <a:rPr lang="ca-ES" sz="3200" b="1" dirty="0" err="1"/>
              <a:t>Qué</a:t>
            </a:r>
            <a:r>
              <a:rPr lang="ca-ES" sz="3200" b="1" dirty="0"/>
              <a:t> </a:t>
            </a:r>
            <a:r>
              <a:rPr lang="ca-ES" sz="3200" b="1" dirty="0" err="1"/>
              <a:t>queremos</a:t>
            </a:r>
            <a:r>
              <a:rPr lang="ca-ES" sz="3200" b="1" dirty="0"/>
              <a:t> </a:t>
            </a:r>
            <a:r>
              <a:rPr lang="ca-ES" sz="3200" b="1" dirty="0" err="1"/>
              <a:t>conseguir</a:t>
            </a:r>
            <a:r>
              <a:rPr lang="ca-ES" sz="3200" b="1" dirty="0"/>
              <a:t> con este </a:t>
            </a:r>
            <a:r>
              <a:rPr lang="ca-ES" sz="3200" b="1" dirty="0" err="1"/>
              <a:t>proceso</a:t>
            </a:r>
            <a:r>
              <a:rPr lang="ca-E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833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395536" y="162880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Reflexionar sobre calidad de interacciones. A todos los niveles.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No son casuales. Condicionantes: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Estructura.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Estilos y cultura.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Campo de mejora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AC9FD1-3031-40F0-A0AF-8BEC3B78D503}"/>
              </a:ext>
            </a:extLst>
          </p:cNvPr>
          <p:cNvSpPr/>
          <p:nvPr/>
        </p:nvSpPr>
        <p:spPr>
          <a:xfrm>
            <a:off x="3419872" y="4005064"/>
            <a:ext cx="230425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REFLEXIÓN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AADAB61E-7712-46E6-B4C1-2686E7A8231B}"/>
              </a:ext>
            </a:extLst>
          </p:cNvPr>
          <p:cNvSpPr txBox="1"/>
          <p:nvPr/>
        </p:nvSpPr>
        <p:spPr>
          <a:xfrm>
            <a:off x="395536" y="458112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Situaciones que queremos superar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Cambios para caminar hacia la organización que nos gustaría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Identificar </a:t>
            </a:r>
            <a:r>
              <a:rPr lang="es-ES" sz="2400" b="1" dirty="0"/>
              <a:t>BARRERAS</a:t>
            </a:r>
            <a:r>
              <a:rPr lang="es-ES" sz="2400" dirty="0"/>
              <a:t> para que las </a:t>
            </a:r>
            <a:r>
              <a:rPr lang="es-ES" sz="2400" b="1" dirty="0"/>
              <a:t>personas</a:t>
            </a:r>
            <a:r>
              <a:rPr lang="es-ES" sz="2400" dirty="0"/>
              <a:t> y </a:t>
            </a:r>
            <a:r>
              <a:rPr lang="es-ES" sz="2400" b="1" dirty="0"/>
              <a:t>equipos</a:t>
            </a:r>
            <a:r>
              <a:rPr lang="es-ES" sz="2400" dirty="0"/>
              <a:t> trabajen con mayor </a:t>
            </a:r>
            <a:r>
              <a:rPr lang="es-ES" sz="2400" b="1" dirty="0"/>
              <a:t>autonomía</a:t>
            </a:r>
            <a:r>
              <a:rPr lang="es-ES" sz="2400" dirty="0"/>
              <a:t> y </a:t>
            </a:r>
            <a:r>
              <a:rPr lang="es-ES" sz="2400" b="1" dirty="0"/>
              <a:t>autogestión</a:t>
            </a:r>
            <a:r>
              <a:rPr lang="es-ES" sz="2400" dirty="0"/>
              <a:t>.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B8BE2A20-9D2C-43C4-B785-5924A936E8A3}"/>
              </a:ext>
            </a:extLst>
          </p:cNvPr>
          <p:cNvSpPr txBox="1"/>
          <p:nvPr/>
        </p:nvSpPr>
        <p:spPr>
          <a:xfrm>
            <a:off x="395536" y="112474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/>
              <a:t>Interacciones</a:t>
            </a:r>
          </a:p>
        </p:txBody>
      </p:sp>
    </p:spTree>
    <p:extLst>
      <p:ext uri="{BB962C8B-B14F-4D97-AF65-F5344CB8AC3E}">
        <p14:creationId xmlns:p14="http://schemas.microsoft.com/office/powerpoint/2010/main" val="408366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395289" y="2377807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Aumenta</a:t>
            </a:r>
            <a:r>
              <a:rPr lang="es-ES" sz="2400" dirty="0"/>
              <a:t> la potencia o capacidad de la organización. Límite = capacidad de gestión.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Entornos</a:t>
            </a:r>
            <a:r>
              <a:rPr lang="es-ES" sz="2400" b="1" dirty="0"/>
              <a:t> más </a:t>
            </a:r>
            <a:r>
              <a:rPr lang="es-ES" sz="2400" dirty="0"/>
              <a:t>satisfactorios para las personas.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Contextos </a:t>
            </a:r>
            <a:r>
              <a:rPr lang="es-ES" sz="2400" b="1" dirty="0"/>
              <a:t>más</a:t>
            </a:r>
            <a:r>
              <a:rPr lang="es-ES" sz="2400" dirty="0"/>
              <a:t> liberadores y organizaciones </a:t>
            </a:r>
            <a:r>
              <a:rPr lang="es-ES" sz="2400" b="1" dirty="0"/>
              <a:t>más</a:t>
            </a:r>
            <a:r>
              <a:rPr lang="es-ES" sz="2400" dirty="0"/>
              <a:t> capaces.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366DDACE-E599-4138-970A-0B35345CBAD8}"/>
              </a:ext>
            </a:extLst>
          </p:cNvPr>
          <p:cNvSpPr txBox="1"/>
          <p:nvPr/>
        </p:nvSpPr>
        <p:spPr>
          <a:xfrm>
            <a:off x="395289" y="453292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/>
              <a:t>Comenzamos un </a:t>
            </a:r>
            <a:r>
              <a:rPr lang="es-ES" sz="2400" b="1" dirty="0"/>
              <a:t>viaje evolutivo </a:t>
            </a:r>
            <a:r>
              <a:rPr lang="es-ES" sz="2400" dirty="0"/>
              <a:t>de nuestra organización, a través de una </a:t>
            </a:r>
            <a:r>
              <a:rPr lang="es-ES" sz="2400" b="1" dirty="0"/>
              <a:t>construcción colectiva</a:t>
            </a:r>
            <a:r>
              <a:rPr lang="es-ES" sz="2400" dirty="0"/>
              <a:t>, dando pasos, y superando nuestro propio potencial colectivo.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DE462DC5-97F1-496A-A9B2-6D41A7DE7D56}"/>
              </a:ext>
            </a:extLst>
          </p:cNvPr>
          <p:cNvSpPr txBox="1"/>
          <p:nvPr/>
        </p:nvSpPr>
        <p:spPr>
          <a:xfrm>
            <a:off x="395536" y="112474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¿Por qué  ponemos énfasis en aumentar autonomía y autogestión?</a:t>
            </a:r>
          </a:p>
        </p:txBody>
      </p:sp>
    </p:spTree>
    <p:extLst>
      <p:ext uri="{BB962C8B-B14F-4D97-AF65-F5344CB8AC3E}">
        <p14:creationId xmlns:p14="http://schemas.microsoft.com/office/powerpoint/2010/main" val="296569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ca-ES" dirty="0"/>
              <a:t>Presentació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9592" y="3886200"/>
            <a:ext cx="6400800" cy="1752600"/>
          </a:xfrm>
        </p:spPr>
        <p:txBody>
          <a:bodyPr/>
          <a:lstStyle/>
          <a:p>
            <a:pPr algn="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229200"/>
            <a:ext cx="5313065" cy="10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4" y="126876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4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80" y="260648"/>
            <a:ext cx="3008808" cy="5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33774" cy="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/>
              <a:t>Com treballarem durant els tallers?</a:t>
            </a:r>
            <a:endParaRPr lang="ca-ES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395536" y="1988840"/>
            <a:ext cx="8352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a-ES" sz="2400" dirty="0"/>
              <a:t>1. Presentació inicial dels objectius de la sessió</a:t>
            </a:r>
          </a:p>
          <a:p>
            <a:pPr lvl="0" algn="just"/>
            <a:endParaRPr lang="ca-ES" sz="2400" dirty="0"/>
          </a:p>
          <a:p>
            <a:pPr lvl="0" algn="just"/>
            <a:r>
              <a:rPr lang="ca-ES" sz="2400" dirty="0"/>
              <a:t>2. Exposició d’informació rellevant pel desenvolupament durant del taller:</a:t>
            </a:r>
          </a:p>
          <a:p>
            <a:pPr marL="914400" lvl="1" indent="-457200" algn="just">
              <a:buFont typeface="Arial"/>
              <a:buChar char="•"/>
            </a:pPr>
            <a:r>
              <a:rPr lang="ca-ES" sz="2400" dirty="0"/>
              <a:t>Resultats enquesta, focus grups o xerrades inspiradores</a:t>
            </a:r>
          </a:p>
          <a:p>
            <a:pPr marL="914400" lvl="1" indent="-457200" algn="just">
              <a:buFont typeface="Arial"/>
              <a:buChar char="•"/>
            </a:pPr>
            <a:r>
              <a:rPr lang="ca-ES" sz="2400" dirty="0"/>
              <a:t>Conclusions del tallers anterior</a:t>
            </a:r>
          </a:p>
          <a:p>
            <a:pPr lvl="0" algn="just"/>
            <a:endParaRPr lang="ca-ES" sz="2400" dirty="0"/>
          </a:p>
          <a:p>
            <a:pPr lvl="0" algn="just"/>
            <a:r>
              <a:rPr lang="ca-ES" sz="2400" dirty="0"/>
              <a:t>3. Treball en grups </a:t>
            </a:r>
            <a:endParaRPr lang="es-ES_tradnl" sz="2400" dirty="0"/>
          </a:p>
          <a:p>
            <a:pPr lvl="0" algn="just"/>
            <a:endParaRPr lang="ca-ES" sz="2400" dirty="0"/>
          </a:p>
          <a:p>
            <a:pPr lvl="0" algn="just"/>
            <a:r>
              <a:rPr lang="ca-ES" sz="2400" dirty="0"/>
              <a:t>4. Posada en comú de les conclusions del treball realitzat en els grups</a:t>
            </a:r>
            <a:endParaRPr lang="es-ES_tradnl" sz="24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98390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92"/>
          <a:stretch/>
        </p:blipFill>
        <p:spPr bwMode="auto">
          <a:xfrm>
            <a:off x="35496" y="1196752"/>
            <a:ext cx="891909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18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ca-ES" dirty="0"/>
              <a:t>Aliança de treball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9592" y="3886200"/>
            <a:ext cx="6400800" cy="1752600"/>
          </a:xfrm>
        </p:spPr>
        <p:txBody>
          <a:bodyPr/>
          <a:lstStyle/>
          <a:p>
            <a:pPr algn="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229200"/>
            <a:ext cx="5313065" cy="10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undació el Mare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4" y="126876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50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1205</Words>
  <Application>Microsoft Office PowerPoint</Application>
  <PresentationFormat>Presentación en pantalla (4:3)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Taller 01: Reflexió organitzativa</vt:lpstr>
      <vt:lpstr>¿Qué queremos conseguir con este proceso?</vt:lpstr>
      <vt:lpstr>Presentación de PowerPoint</vt:lpstr>
      <vt:lpstr>Presentación de PowerPoint</vt:lpstr>
      <vt:lpstr>Presentación de PowerPoint</vt:lpstr>
      <vt:lpstr>Presentació</vt:lpstr>
      <vt:lpstr>Presentación de PowerPoint</vt:lpstr>
      <vt:lpstr>Presentación de PowerPoint</vt:lpstr>
      <vt:lpstr>Aliança de treball</vt:lpstr>
      <vt:lpstr>Presentación de PowerPoint</vt:lpstr>
      <vt:lpstr>Presentación de PowerPoint</vt:lpstr>
      <vt:lpstr>Presentación de PowerPoint</vt:lpstr>
      <vt:lpstr>Presentación de PowerPoint</vt:lpstr>
      <vt:lpstr>Treball en grups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claus per entendre el futur</dc:title>
  <dc:creator>Lluís</dc:creator>
  <cp:lastModifiedBy>Lourdes Sellarés</cp:lastModifiedBy>
  <cp:revision>170</cp:revision>
  <dcterms:created xsi:type="dcterms:W3CDTF">2018-01-29T10:19:04Z</dcterms:created>
  <dcterms:modified xsi:type="dcterms:W3CDTF">2019-06-03T14:56:28Z</dcterms:modified>
</cp:coreProperties>
</file>